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</p:sldMasterIdLst>
  <p:notesMasterIdLst>
    <p:notesMasterId r:id="rId24"/>
  </p:notesMasterIdLst>
  <p:handoutMasterIdLst>
    <p:handoutMasterId r:id="rId25"/>
  </p:handoutMasterIdLst>
  <p:sldIdLst>
    <p:sldId id="363" r:id="rId2"/>
    <p:sldId id="781" r:id="rId3"/>
    <p:sldId id="762" r:id="rId4"/>
    <p:sldId id="763" r:id="rId5"/>
    <p:sldId id="742" r:id="rId6"/>
    <p:sldId id="783" r:id="rId7"/>
    <p:sldId id="787" r:id="rId8"/>
    <p:sldId id="771" r:id="rId9"/>
    <p:sldId id="779" r:id="rId10"/>
    <p:sldId id="790" r:id="rId11"/>
    <p:sldId id="789" r:id="rId12"/>
    <p:sldId id="780" r:id="rId13"/>
    <p:sldId id="715" r:id="rId14"/>
    <p:sldId id="711" r:id="rId15"/>
    <p:sldId id="740" r:id="rId16"/>
    <p:sldId id="784" r:id="rId17"/>
    <p:sldId id="675" r:id="rId18"/>
    <p:sldId id="777" r:id="rId19"/>
    <p:sldId id="778" r:id="rId20"/>
    <p:sldId id="776" r:id="rId21"/>
    <p:sldId id="786" r:id="rId22"/>
    <p:sldId id="78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F4553"/>
    <a:srgbClr val="5A6378"/>
    <a:srgbClr val="F98607"/>
    <a:srgbClr val="0000FF"/>
    <a:srgbClr val="59583D"/>
    <a:srgbClr val="16DA1F"/>
    <a:srgbClr val="666699"/>
    <a:srgbClr val="EEF4FF"/>
    <a:srgbClr val="E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3" autoAdjust="0"/>
    <p:restoredTop sz="95501" autoAdjust="0"/>
  </p:normalViewPr>
  <p:slideViewPr>
    <p:cSldViewPr>
      <p:cViewPr varScale="1">
        <p:scale>
          <a:sx n="130" d="100"/>
          <a:sy n="130" d="100"/>
        </p:scale>
        <p:origin x="810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A9F8BD-5F35-40FD-BEAE-E5EC2828BBAD}" type="datetimeFigureOut">
              <a:rPr lang="nb-NO"/>
              <a:pPr>
                <a:defRPr/>
              </a:pPr>
              <a:t>17.03.2017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7FDFB3-26B6-4B2F-A9FB-49378502DE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04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BEAF88-87BC-4366-A308-5F3C0946A88A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9BC9AE-B213-4287-AEDF-4E6A7D10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9B653-B6F0-43FB-B019-422E4A173C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F4441-D41E-42F1-9CFD-74471D890F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F4441-D41E-42F1-9CFD-74471D890F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6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9BC9AE-B213-4287-AEDF-4E6A7D1083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0F4441-D41E-42F1-9CFD-74471D890FC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7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F4441-D41E-42F1-9CFD-74471D890F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1003D-F4D7-4D59-A09B-9B40FB27AD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1003D-F4D7-4D59-A09B-9B40FB27AD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9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E31B3-D632-4536-A8AF-3AFA8DA04B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A7E31B3-D632-4536-A8AF-3AFA8DA04BD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0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A7E31B3-D632-4536-A8AF-3AFA8DA04BD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4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E31B3-D632-4536-A8AF-3AFA8DA04B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279082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13" y="4191000"/>
            <a:ext cx="228600" cy="685800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0" descr="bildestrip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750"/>
            <a:ext cx="91503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4414" y="2786058"/>
            <a:ext cx="6858000" cy="1285884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214818"/>
            <a:ext cx="6858000" cy="585776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Verdana" pitchFamily="34" charset="0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7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69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08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1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23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67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28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40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29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72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897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679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38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02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5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534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pic>
        <p:nvPicPr>
          <p:cNvPr id="11" name="Picture 20" descr="bildestrip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40000"/>
            <a:ext cx="91503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409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6350" y="1440000"/>
            <a:ext cx="915035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3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87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80678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479237" y="1441351"/>
            <a:ext cx="1836000" cy="113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64252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04313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94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0" descr="bildestri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40000"/>
            <a:ext cx="91503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112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112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6350" y="1440000"/>
            <a:ext cx="915035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235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94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112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87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80678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479237" y="1441351"/>
            <a:ext cx="1836000" cy="113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64252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04313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860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4008" y="1628800"/>
            <a:ext cx="4032448" cy="43924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628800"/>
            <a:ext cx="4032448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6911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628800"/>
            <a:ext cx="4032448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643438" y="1628775"/>
            <a:ext cx="4032250" cy="4392613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239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4581128"/>
            <a:ext cx="6480720" cy="1296144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6876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260648"/>
            <a:ext cx="6480720" cy="41764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25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116632"/>
            <a:ext cx="88569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12474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8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116632"/>
            <a:ext cx="88569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12474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1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1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pic>
        <p:nvPicPr>
          <p:cNvPr id="11" name="Picture 20" descr="bildestrip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40000"/>
            <a:ext cx="91503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2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6350" y="1440000"/>
            <a:ext cx="915035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60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bg>
      <p:bgPr>
        <a:solidFill>
          <a:srgbClr val="4D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txt_hvit_n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97" y="5085184"/>
            <a:ext cx="2212852" cy="144841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87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80678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479237" y="1441351"/>
            <a:ext cx="1836000" cy="113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64252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04313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88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0" descr="bildestri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40000"/>
            <a:ext cx="91503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112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799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112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6350" y="1440000"/>
            <a:ext cx="915035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8762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342584" cy="1296144"/>
          </a:xfrm>
        </p:spPr>
        <p:txBody>
          <a:bodyPr anchor="t" anchorCtr="0">
            <a:noAutofit/>
          </a:bodyPr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344816" cy="79208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4875" y="2790825"/>
            <a:ext cx="138733" cy="1279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3" y="4191000"/>
            <a:ext cx="143495" cy="685800"/>
          </a:xfrm>
          <a:prstGeom prst="rect">
            <a:avLst/>
          </a:prstGeom>
          <a:solidFill>
            <a:srgbClr val="008F9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112"/>
          <a:stretch/>
        </p:blipFill>
        <p:spPr>
          <a:xfrm>
            <a:off x="3563888" y="4807959"/>
            <a:ext cx="2220338" cy="1759893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87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80678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479237" y="1441351"/>
            <a:ext cx="1836000" cy="113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642524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04313" y="1440000"/>
            <a:ext cx="1836000" cy="1135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825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4008" y="1628800"/>
            <a:ext cx="4032448" cy="43924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628800"/>
            <a:ext cx="4032448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8330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628800"/>
            <a:ext cx="4032448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643438" y="1628775"/>
            <a:ext cx="4032250" cy="4392613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495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4581128"/>
            <a:ext cx="6480720" cy="1296144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6876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260648"/>
            <a:ext cx="6480720" cy="41764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996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116632"/>
            <a:ext cx="88569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12474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9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116632"/>
            <a:ext cx="88569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124744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509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61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5750"/>
            <a:ext cx="142875" cy="1000125"/>
          </a:xfrm>
          <a:prstGeom prst="rect">
            <a:avLst/>
          </a:prstGeom>
          <a:solidFill>
            <a:srgbClr val="60C7C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25400" cap="rnd" cmpd="sng">
            <a:solidFill>
              <a:srgbClr val="60C7C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500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37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4041648" cy="4429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500174"/>
            <a:ext cx="4041648" cy="4429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5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Shap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1500" y="1785938"/>
            <a:ext cx="7858125" cy="4143375"/>
          </a:xfrm>
          <a:prstGeom prst="rect">
            <a:avLst/>
          </a:prstGeom>
        </p:spPr>
        <p:txBody>
          <a:bodyPr/>
          <a:lstStyle>
            <a:lvl1pPr defTabSz="2974975">
              <a:buClr>
                <a:srgbClr val="E36C0A"/>
              </a:buClr>
              <a:buSzPct val="120000"/>
              <a:buFont typeface="Arial" pitchFamily="34" charset="0"/>
              <a:buChar char="•"/>
              <a:tabLst/>
              <a:defRPr/>
            </a:lvl1pPr>
            <a:lvl2pPr marL="542925" indent="-187325" defTabSz="2974975">
              <a:buClr>
                <a:srgbClr val="666699"/>
              </a:buClr>
              <a:buSzPct val="120000"/>
              <a:buFont typeface="Arial" pitchFamily="34" charset="0"/>
              <a:buChar char="•"/>
              <a:tabLst>
                <a:tab pos="542925" algn="l"/>
              </a:tabLst>
              <a:defRPr sz="1800"/>
            </a:lvl2pPr>
            <a:lvl3pPr marL="898525" indent="-177800" defTabSz="2974975">
              <a:buClr>
                <a:srgbClr val="D5D5E3"/>
              </a:buClr>
              <a:buSzPct val="120000"/>
              <a:buFont typeface="Arial" pitchFamily="34" charset="0"/>
              <a:buChar char="•"/>
              <a:tabLst>
                <a:tab pos="720725" algn="l"/>
              </a:tabLst>
              <a:defRPr sz="1800"/>
            </a:lvl3pPr>
            <a:lvl4pPr marL="1343025" indent="-177800" defTabSz="2974975">
              <a:buClr>
                <a:srgbClr val="D5D5E3"/>
              </a:buClr>
              <a:buSzPct val="120000"/>
              <a:buFont typeface="Arial" pitchFamily="34" charset="0"/>
              <a:buChar char="•"/>
              <a:tabLst>
                <a:tab pos="1165225" algn="l"/>
              </a:tabLst>
              <a:defRPr sz="1800"/>
            </a:lvl4pPr>
            <a:lvl5pPr marL="1797050" indent="-179388" defTabSz="2974975">
              <a:buClr>
                <a:srgbClr val="D5D5E3"/>
              </a:buClr>
              <a:buSzPct val="120000"/>
              <a:buFont typeface="Arial" pitchFamily="34" charset="0"/>
              <a:buChar char="•"/>
              <a:tabLst>
                <a:tab pos="1617663" algn="l"/>
              </a:tabLs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4098" name="Picture 2" descr="M:\My Documents\eva\Vitenskapelig råd\Logo og presentasjon\logo hvit skrif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862263"/>
            <a:ext cx="23685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3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1500" y="1785938"/>
            <a:ext cx="7858125" cy="4143375"/>
          </a:xfrm>
          <a:prstGeom prst="rect">
            <a:avLst/>
          </a:prstGeom>
        </p:spPr>
        <p:txBody>
          <a:bodyPr/>
          <a:lstStyle>
            <a:lvl1pPr defTabSz="2974975">
              <a:buClr>
                <a:srgbClr val="E36C0A"/>
              </a:buClr>
              <a:buSzPct val="120000"/>
              <a:buFont typeface="Arial" pitchFamily="34" charset="0"/>
              <a:buChar char="•"/>
              <a:tabLst/>
              <a:defRPr/>
            </a:lvl1pPr>
            <a:lvl2pPr marL="542925" indent="-187325" defTabSz="2974975">
              <a:buClr>
                <a:srgbClr val="666699"/>
              </a:buClr>
              <a:buSzPct val="120000"/>
              <a:buFont typeface="Arial" pitchFamily="34" charset="0"/>
              <a:buChar char="•"/>
              <a:tabLst>
                <a:tab pos="542925" algn="l"/>
              </a:tabLst>
              <a:defRPr sz="1800"/>
            </a:lvl2pPr>
            <a:lvl3pPr marL="898525" indent="-177800" defTabSz="2974975">
              <a:buClr>
                <a:srgbClr val="D5D5E3"/>
              </a:buClr>
              <a:buSzPct val="120000"/>
              <a:buFont typeface="Arial" pitchFamily="34" charset="0"/>
              <a:buChar char="•"/>
              <a:tabLst>
                <a:tab pos="720725" algn="l"/>
              </a:tabLst>
              <a:defRPr sz="1800"/>
            </a:lvl3pPr>
            <a:lvl4pPr marL="1343025" indent="-177800" defTabSz="2974975">
              <a:buClr>
                <a:srgbClr val="D5D5E3"/>
              </a:buClr>
              <a:buSzPct val="120000"/>
              <a:buFont typeface="Arial" pitchFamily="34" charset="0"/>
              <a:buChar char="•"/>
              <a:tabLst>
                <a:tab pos="1165225" algn="l"/>
              </a:tabLst>
              <a:defRPr sz="1800"/>
            </a:lvl4pPr>
            <a:lvl5pPr marL="1797050" indent="-179388" defTabSz="2974975">
              <a:buClr>
                <a:srgbClr val="D5D5E3"/>
              </a:buClr>
              <a:buSzPct val="120000"/>
              <a:buFont typeface="Arial" pitchFamily="34" charset="0"/>
              <a:buChar char="•"/>
              <a:tabLst>
                <a:tab pos="1617663" algn="l"/>
              </a:tabLs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507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1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072188"/>
            <a:ext cx="9144000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extBox 18"/>
          <p:cNvSpPr txBox="1">
            <a:spLocks noChangeArrowheads="1"/>
          </p:cNvSpPr>
          <p:nvPr/>
        </p:nvSpPr>
        <p:spPr bwMode="auto">
          <a:xfrm>
            <a:off x="547688" y="6391275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200" b="1" dirty="0">
                <a:solidFill>
                  <a:srgbClr val="F0AD00"/>
                </a:solidFill>
                <a:latin typeface="Gill Sans MT" pitchFamily="34" charset="0"/>
              </a:rPr>
              <a:t>www.vitenskapsradet.no</a:t>
            </a:r>
          </a:p>
        </p:txBody>
      </p:sp>
      <p:pic>
        <p:nvPicPr>
          <p:cNvPr id="7" name="Picture 2" descr="M:\My Documents\eva\Vitenskapelig råd\Logo og presentasjon\logo hvit skrift.png"/>
          <p:cNvPicPr>
            <a:picLocks noChangeAspect="1" noChangeArrowheads="1"/>
          </p:cNvPicPr>
          <p:nvPr userDrawn="1"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9292"/>
            <a:ext cx="1152128" cy="5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3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5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2" r:id="rId31"/>
    <p:sldLayoutId id="2147483783" r:id="rId32"/>
    <p:sldLayoutId id="2147483784" r:id="rId33"/>
    <p:sldLayoutId id="2147483786" r:id="rId34"/>
    <p:sldLayoutId id="2147483787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9" r:id="rId42"/>
    <p:sldLayoutId id="2147483800" r:id="rId43"/>
    <p:sldLayoutId id="2147483801" r:id="rId44"/>
    <p:sldLayoutId id="2147483803" r:id="rId45"/>
    <p:sldLayoutId id="2147483804" r:id="rId46"/>
    <p:sldLayoutId id="2147483807" r:id="rId47"/>
    <p:sldLayoutId id="2147483808" r:id="rId48"/>
    <p:sldLayoutId id="2147483809" r:id="rId4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2"/>
          </a:solidFill>
          <a:latin typeface="Verdana" pitchFamily="34" charset="0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549FB3"/>
        </a:buClr>
        <a:buSzPct val="70000"/>
        <a:buFont typeface="Wingdings" pitchFamily="2" charset="2"/>
        <a:buChar char=""/>
        <a:defRPr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187624" y="3068960"/>
            <a:ext cx="7848872" cy="128587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br>
              <a:rPr lang="en-GB" sz="2400" b="1" cap="all" dirty="0"/>
            </a:br>
            <a:r>
              <a:rPr lang="nb-NO" sz="2400" b="1" cap="all" dirty="0"/>
              <a:t>Hvor mye villaks er det egentlig? </a:t>
            </a:r>
            <a:r>
              <a:rPr lang="nb-NO" sz="2200" b="1" cap="all" dirty="0"/>
              <a:t>–</a:t>
            </a:r>
            <a:r>
              <a:rPr lang="nb-NO" sz="2200" b="1" dirty="0"/>
              <a:t>eller HVOR MYE VILLAKS BEREGNER VI AT DET ER?</a:t>
            </a:r>
            <a:br>
              <a:rPr lang="en-GB" sz="2400" b="1" dirty="0"/>
            </a:br>
            <a:br>
              <a:rPr lang="en-GB" sz="1300" b="1" dirty="0"/>
            </a:br>
            <a:r>
              <a:rPr lang="en-GB" sz="2200" dirty="0"/>
              <a:t>Peder Fiske</a:t>
            </a:r>
            <a:br>
              <a:rPr lang="en-GB" sz="2300" dirty="0"/>
            </a:br>
            <a:br>
              <a:rPr lang="en-GB" sz="2700" b="1" dirty="0">
                <a:solidFill>
                  <a:prstClr val="white"/>
                </a:solidFill>
              </a:rPr>
            </a:br>
            <a:br>
              <a:rPr lang="en-GB" dirty="0"/>
            </a:br>
            <a:br>
              <a:rPr lang="en-GB" b="1" i="1" dirty="0"/>
            </a:br>
            <a:br>
              <a:rPr lang="en-GB" sz="2000" b="1" i="1" dirty="0"/>
            </a:br>
            <a:br>
              <a:rPr lang="en-GB" sz="2000" b="1" i="1" dirty="0"/>
            </a:br>
            <a:endParaRPr lang="nb-NO" sz="2000" dirty="0"/>
          </a:p>
        </p:txBody>
      </p:sp>
      <p:pic>
        <p:nvPicPr>
          <p:cNvPr id="1026" name="Picture 2" descr="M:\My Documents\eva\Foto\Alta\Merking 09\IMG_46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31758"/>
            <a:ext cx="1852863" cy="11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:\My Documents\eva\Vitenskapelig råd\Logo og presentasjon\logo hvit skri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78" y="5157192"/>
            <a:ext cx="23685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102" y="1431758"/>
            <a:ext cx="1702883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4285"/>
            <a:ext cx="2267744" cy="114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638" y="1431759"/>
            <a:ext cx="3229116" cy="115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754" y="1434041"/>
            <a:ext cx="1952246" cy="11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nb-NO" dirty="0"/>
              <a:t>Årlig innsig – hvordan er det fordelt?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4704"/>
            <a:ext cx="793866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dirty="0"/>
              <a:t>Stemmer våre beregninger overens med andre måter å beregne bestandsstørrelsen på? Eksempel fra Trondheimsfjorden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700808"/>
            <a:ext cx="62814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6236"/>
          <a:stretch/>
        </p:blipFill>
        <p:spPr bwMode="auto">
          <a:xfrm>
            <a:off x="341873" y="2490328"/>
            <a:ext cx="4889080" cy="344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104364"/>
            <a:ext cx="8489768" cy="114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Regionale forskjeller</a:t>
            </a:r>
            <a:br>
              <a:rPr lang="nb-NO" dirty="0"/>
            </a:br>
            <a:endParaRPr lang="nb-NO" sz="2000" dirty="0"/>
          </a:p>
        </p:txBody>
      </p:sp>
      <p:sp useBgFill="1">
        <p:nvSpPr>
          <p:cNvPr id="15" name="TextBox 14"/>
          <p:cNvSpPr txBox="1"/>
          <p:nvPr/>
        </p:nvSpPr>
        <p:spPr bwMode="auto">
          <a:xfrm rot="16200000">
            <a:off x="-670719" y="3663830"/>
            <a:ext cx="225583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av 1989-verdi</a:t>
            </a:r>
          </a:p>
        </p:txBody>
      </p:sp>
      <p:sp useBgFill="1">
        <p:nvSpPr>
          <p:cNvPr id="16" name="TextBox 15"/>
          <p:cNvSpPr txBox="1"/>
          <p:nvPr/>
        </p:nvSpPr>
        <p:spPr bwMode="auto">
          <a:xfrm>
            <a:off x="4891636" y="3010475"/>
            <a:ext cx="1231262" cy="251795"/>
          </a:xfrm>
          <a:prstGeom prst="rect">
            <a:avLst/>
          </a:prstGeom>
        </p:spPr>
        <p:txBody>
          <a:bodyPr wrap="square" lIns="18000" tIns="18000" bIns="18000">
            <a:spAutoFit/>
          </a:bodyPr>
          <a:lstStyle/>
          <a:p>
            <a:pPr>
              <a:defRPr/>
            </a:pPr>
            <a:r>
              <a:rPr lang="nb-NO" sz="1400" b="1" dirty="0">
                <a:solidFill>
                  <a:srgbClr val="16DA1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Sør-Norge</a:t>
            </a:r>
          </a:p>
        </p:txBody>
      </p:sp>
      <p:sp useBgFill="1">
        <p:nvSpPr>
          <p:cNvPr id="17" name="TextBox 16"/>
          <p:cNvSpPr txBox="1"/>
          <p:nvPr/>
        </p:nvSpPr>
        <p:spPr bwMode="auto">
          <a:xfrm>
            <a:off x="5008858" y="3570411"/>
            <a:ext cx="1284477" cy="43088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nb-NO" sz="1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Nord-Norge u/Tana</a:t>
            </a:r>
          </a:p>
        </p:txBody>
      </p:sp>
      <p:sp useBgFill="1">
        <p:nvSpPr>
          <p:cNvPr id="18" name="TextBox 17"/>
          <p:cNvSpPr txBox="1"/>
          <p:nvPr/>
        </p:nvSpPr>
        <p:spPr bwMode="auto">
          <a:xfrm>
            <a:off x="4660110" y="4700002"/>
            <a:ext cx="1694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Midt-Norge</a:t>
            </a:r>
          </a:p>
        </p:txBody>
      </p:sp>
      <p:sp useBgFill="1">
        <p:nvSpPr>
          <p:cNvPr id="19" name="TextBox 18"/>
          <p:cNvSpPr txBox="1"/>
          <p:nvPr/>
        </p:nvSpPr>
        <p:spPr bwMode="auto">
          <a:xfrm>
            <a:off x="4991570" y="4329919"/>
            <a:ext cx="1357217" cy="251795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>
              <a:defRPr/>
            </a:pPr>
            <a:r>
              <a:rPr lang="nb-NO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Vest-Norge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2833" y="2548810"/>
            <a:ext cx="13889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3" y="1695397"/>
            <a:ext cx="2635837" cy="19768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43" y="3749235"/>
            <a:ext cx="2648346" cy="19862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24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25" y="4939612"/>
            <a:ext cx="2557850" cy="19183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25" y="1744189"/>
            <a:ext cx="2560375" cy="19202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48" y="243589"/>
            <a:ext cx="5749836" cy="98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600" dirty="0"/>
              <a:t>Antall bestander som når gyte-bestandsmålet har økt betydelig</a:t>
            </a:r>
            <a:endParaRPr lang="nb-NO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25" y="0"/>
            <a:ext cx="2557849" cy="19183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25" y="3492429"/>
            <a:ext cx="2572769" cy="14471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47" y="2636913"/>
            <a:ext cx="4912796" cy="3233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27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344336"/>
            <a:ext cx="63991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2994" y="764704"/>
            <a:ext cx="566715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Viktig årsak er redusert beskatning ved sjø- og elvefiske</a:t>
            </a:r>
            <a:br>
              <a:rPr lang="nb-NO" sz="2400" dirty="0"/>
            </a:br>
            <a:br>
              <a:rPr lang="nb-NO" sz="2400" dirty="0"/>
            </a:b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7160" r="49167" b="4148"/>
          <a:stretch/>
        </p:blipFill>
        <p:spPr bwMode="auto">
          <a:xfrm>
            <a:off x="228029" y="1472650"/>
            <a:ext cx="4920035" cy="4404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M:\My Documents\eva\Foto\Namsen\Namsenfjorden 07\Namsenfjorden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95" y="2076171"/>
            <a:ext cx="4012017" cy="30090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6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344336"/>
            <a:ext cx="63991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2994" y="764704"/>
            <a:ext cx="566715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400" dirty="0"/>
              <a:t>Aldri har så stor del av innsiget blitt igjen i gytebestandene</a:t>
            </a:r>
            <a:br>
              <a:rPr lang="nb-NO" sz="2400" dirty="0"/>
            </a:br>
            <a:br>
              <a:rPr lang="nb-NO" sz="2400" dirty="0"/>
            </a:b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622" y="1333343"/>
            <a:ext cx="2516984" cy="44442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7552" r="50888" b="2985"/>
          <a:stretch/>
        </p:blipFill>
        <p:spPr bwMode="auto">
          <a:xfrm>
            <a:off x="611560" y="1475916"/>
            <a:ext cx="447484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54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Beskatningen har gått både i elv og sjø. Ser man det i prosent av innsiget til kysten har den gått mest ned i sjø</a:t>
            </a: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17790" r="6746" b="3934"/>
          <a:stretch>
            <a:fillRect/>
          </a:stretch>
        </p:blipFill>
        <p:spPr bwMode="auto">
          <a:xfrm>
            <a:off x="179512" y="1628800"/>
            <a:ext cx="8856984" cy="43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8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344336"/>
            <a:ext cx="63991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1734767"/>
            <a:ext cx="5901110" cy="248632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b-NO" sz="2400" dirty="0"/>
            </a:br>
            <a:r>
              <a:rPr lang="nb-NO" sz="2400" dirty="0"/>
              <a:t>Redusert beskatning har kompensert for redusert innsig og medfører at</a:t>
            </a:r>
            <a:br>
              <a:rPr lang="nb-NO" sz="2400" dirty="0"/>
            </a:br>
            <a:r>
              <a:rPr lang="nb-NO" sz="2400" dirty="0"/>
              <a:t>gytebestandene er opprettholdt eller økt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622" y="1333343"/>
            <a:ext cx="2516984" cy="44442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30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M:\My Documents\eva\Foto\FISKING\DIVERSE\Skjækra påske\Skjækra sommer\Sommer Nils og Eva 13 b\IMG_44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834" y="4773595"/>
            <a:ext cx="1482595" cy="8874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-30163" y="3775076"/>
            <a:ext cx="3571875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5775" y="5561013"/>
            <a:ext cx="5143500" cy="0"/>
          </a:xfrm>
          <a:prstGeom prst="line">
            <a:avLst/>
          </a:prstGeom>
          <a:ln w="317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63713" y="2708275"/>
            <a:ext cx="4865687" cy="2841625"/>
          </a:xfrm>
          <a:custGeom>
            <a:avLst/>
            <a:gdLst>
              <a:gd name="connsiteX0" fmla="*/ 0 w 4865077"/>
              <a:gd name="connsiteY0" fmla="*/ 2840892 h 2840892"/>
              <a:gd name="connsiteX1" fmla="*/ 668215 w 4865077"/>
              <a:gd name="connsiteY1" fmla="*/ 1434123 h 2840892"/>
              <a:gd name="connsiteX2" fmla="*/ 1652953 w 4865077"/>
              <a:gd name="connsiteY2" fmla="*/ 461107 h 2840892"/>
              <a:gd name="connsiteX3" fmla="*/ 2872153 w 4865077"/>
              <a:gd name="connsiteY3" fmla="*/ 74246 h 2840892"/>
              <a:gd name="connsiteX4" fmla="*/ 4865077 w 4865077"/>
              <a:gd name="connsiteY4" fmla="*/ 15630 h 2840892"/>
              <a:gd name="connsiteX5" fmla="*/ 4865077 w 4865077"/>
              <a:gd name="connsiteY5" fmla="*/ 15630 h 284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077" h="2840892">
                <a:moveTo>
                  <a:pt x="0" y="2840892"/>
                </a:moveTo>
                <a:cubicBezTo>
                  <a:pt x="196361" y="2335823"/>
                  <a:pt x="392723" y="1830754"/>
                  <a:pt x="668215" y="1434123"/>
                </a:cubicBezTo>
                <a:cubicBezTo>
                  <a:pt x="943707" y="1037492"/>
                  <a:pt x="1285630" y="687753"/>
                  <a:pt x="1652953" y="461107"/>
                </a:cubicBezTo>
                <a:cubicBezTo>
                  <a:pt x="2020276" y="234461"/>
                  <a:pt x="2336799" y="148492"/>
                  <a:pt x="2872153" y="74246"/>
                </a:cubicBezTo>
                <a:cubicBezTo>
                  <a:pt x="3407507" y="0"/>
                  <a:pt x="4865077" y="15630"/>
                  <a:pt x="4865077" y="15630"/>
                </a:cubicBezTo>
                <a:lnTo>
                  <a:pt x="4865077" y="15630"/>
                </a:lnTo>
              </a:path>
            </a:pathLst>
          </a:custGeom>
          <a:ln w="41275">
            <a:solidFill>
              <a:srgbClr val="3B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394868" y="4174332"/>
            <a:ext cx="2786063" cy="0"/>
          </a:xfrm>
          <a:prstGeom prst="line">
            <a:avLst/>
          </a:prstGeom>
          <a:ln w="44450">
            <a:solidFill>
              <a:srgbClr val="F98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33502" y="5612766"/>
            <a:ext cx="19880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Mengde</a:t>
            </a:r>
            <a:r>
              <a:rPr lang="en-GB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hunnlaks</a:t>
            </a:r>
            <a:endParaRPr lang="en-GB" sz="16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6200000">
            <a:off x="-418579" y="3640415"/>
            <a:ext cx="367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Antall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smolt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elva</a:t>
            </a:r>
            <a:endParaRPr lang="en-GB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5774" y="2708276"/>
            <a:ext cx="5264151" cy="39969"/>
          </a:xfrm>
          <a:prstGeom prst="line">
            <a:avLst/>
          </a:prstGeom>
          <a:ln w="44450">
            <a:solidFill>
              <a:srgbClr val="F98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411413" y="4505038"/>
            <a:ext cx="2736850" cy="940088"/>
            <a:chOff x="2411413" y="4505007"/>
            <a:chExt cx="2736850" cy="940217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411413" y="4505007"/>
              <a:ext cx="2736850" cy="5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Gytebestandsmål</a:t>
              </a:r>
              <a:r>
                <a:rPr lang="en-GB" sz="16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>
                <a:defRPr/>
              </a:pP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GB" sz="16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mengde</a:t>
              </a:r>
              <a:r>
                <a:rPr lang="en-GB" sz="16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hunnlaks</a:t>
              </a:r>
              <a:endParaRPr lang="en-GB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7" name="Straight Arrow Connector 15"/>
            <p:cNvCxnSpPr>
              <a:cxnSpLocks noChangeShapeType="1"/>
            </p:cNvCxnSpPr>
            <p:nvPr/>
          </p:nvCxnSpPr>
          <p:spPr bwMode="auto">
            <a:xfrm>
              <a:off x="3923928" y="5157192"/>
              <a:ext cx="720080" cy="2880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579296" cy="1143000"/>
          </a:xfrm>
        </p:spPr>
        <p:txBody>
          <a:bodyPr/>
          <a:lstStyle/>
          <a:p>
            <a:pPr eaLnBrk="1" hangingPunct="1"/>
            <a:r>
              <a:rPr lang="nb-NO" sz="2800" dirty="0"/>
              <a:t>Men det høstbare overskuddet har krympet</a:t>
            </a:r>
            <a:br>
              <a:rPr lang="nb-NO" sz="2400" dirty="0"/>
            </a:br>
            <a:endParaRPr lang="nb-NO" sz="2200" dirty="0"/>
          </a:p>
        </p:txBody>
      </p:sp>
      <p:sp>
        <p:nvSpPr>
          <p:cNvPr id="19" name="Rectangle 18"/>
          <p:cNvSpPr/>
          <p:nvPr/>
        </p:nvSpPr>
        <p:spPr>
          <a:xfrm>
            <a:off x="4816092" y="2748245"/>
            <a:ext cx="1862044" cy="2797200"/>
          </a:xfrm>
          <a:prstGeom prst="rect">
            <a:avLst/>
          </a:prstGeom>
          <a:pattFill prst="dk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/>
          <p:cNvSpPr/>
          <p:nvPr/>
        </p:nvSpPr>
        <p:spPr>
          <a:xfrm rot="19751062">
            <a:off x="5046743" y="3780075"/>
            <a:ext cx="1568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Høstbart</a:t>
            </a:r>
            <a:r>
              <a:rPr lang="en-GB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overskudd</a:t>
            </a:r>
            <a:endParaRPr lang="en-GB" dirty="0">
              <a:solidFill>
                <a:srgbClr val="5A637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95790" y="2881110"/>
            <a:ext cx="1664498" cy="2462708"/>
            <a:chOff x="4895790" y="2881110"/>
            <a:chExt cx="1664498" cy="24627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2619" y="3060318"/>
              <a:ext cx="599501" cy="1604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4245" y="2881110"/>
              <a:ext cx="599501" cy="16049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9821" y="3106342"/>
              <a:ext cx="599501" cy="160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1252" y="3402425"/>
              <a:ext cx="599501" cy="16049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0787" y="3482673"/>
              <a:ext cx="599501" cy="16049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37843" y="3723809"/>
              <a:ext cx="599501" cy="1604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95790" y="4804056"/>
              <a:ext cx="599501" cy="1604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71109" y="4472409"/>
              <a:ext cx="599501" cy="16049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8076" y="4760003"/>
              <a:ext cx="599501" cy="16049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2619" y="5183322"/>
              <a:ext cx="599501" cy="16049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7026" y="5116785"/>
              <a:ext cx="599501" cy="16049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85" y="1526361"/>
            <a:ext cx="1656184" cy="4429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6459322" y="5561013"/>
            <a:ext cx="210306" cy="3903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0610" y="57432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Innsig</a:t>
            </a:r>
          </a:p>
        </p:txBody>
      </p:sp>
    </p:spTree>
    <p:extLst>
      <p:ext uri="{BB962C8B-B14F-4D97-AF65-F5344CB8AC3E}">
        <p14:creationId xmlns:p14="http://schemas.microsoft.com/office/powerpoint/2010/main" val="8143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M:\My Documents\eva\Foto\FISKING\DIVERSE\Skjækra påske\Skjækra sommer\Sommer Nils og Eva 13 b\IMG_44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834" y="4773595"/>
            <a:ext cx="1482595" cy="8874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-30163" y="3775076"/>
            <a:ext cx="3571875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5775" y="5561013"/>
            <a:ext cx="5143500" cy="0"/>
          </a:xfrm>
          <a:prstGeom prst="line">
            <a:avLst/>
          </a:prstGeom>
          <a:ln w="317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63713" y="2708275"/>
            <a:ext cx="4865687" cy="2841625"/>
          </a:xfrm>
          <a:custGeom>
            <a:avLst/>
            <a:gdLst>
              <a:gd name="connsiteX0" fmla="*/ 0 w 4865077"/>
              <a:gd name="connsiteY0" fmla="*/ 2840892 h 2840892"/>
              <a:gd name="connsiteX1" fmla="*/ 668215 w 4865077"/>
              <a:gd name="connsiteY1" fmla="*/ 1434123 h 2840892"/>
              <a:gd name="connsiteX2" fmla="*/ 1652953 w 4865077"/>
              <a:gd name="connsiteY2" fmla="*/ 461107 h 2840892"/>
              <a:gd name="connsiteX3" fmla="*/ 2872153 w 4865077"/>
              <a:gd name="connsiteY3" fmla="*/ 74246 h 2840892"/>
              <a:gd name="connsiteX4" fmla="*/ 4865077 w 4865077"/>
              <a:gd name="connsiteY4" fmla="*/ 15630 h 2840892"/>
              <a:gd name="connsiteX5" fmla="*/ 4865077 w 4865077"/>
              <a:gd name="connsiteY5" fmla="*/ 15630 h 284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077" h="2840892">
                <a:moveTo>
                  <a:pt x="0" y="2840892"/>
                </a:moveTo>
                <a:cubicBezTo>
                  <a:pt x="196361" y="2335823"/>
                  <a:pt x="392723" y="1830754"/>
                  <a:pt x="668215" y="1434123"/>
                </a:cubicBezTo>
                <a:cubicBezTo>
                  <a:pt x="943707" y="1037492"/>
                  <a:pt x="1285630" y="687753"/>
                  <a:pt x="1652953" y="461107"/>
                </a:cubicBezTo>
                <a:cubicBezTo>
                  <a:pt x="2020276" y="234461"/>
                  <a:pt x="2336799" y="148492"/>
                  <a:pt x="2872153" y="74246"/>
                </a:cubicBezTo>
                <a:cubicBezTo>
                  <a:pt x="3407507" y="0"/>
                  <a:pt x="4865077" y="15630"/>
                  <a:pt x="4865077" y="15630"/>
                </a:cubicBezTo>
                <a:lnTo>
                  <a:pt x="4865077" y="15630"/>
                </a:lnTo>
              </a:path>
            </a:pathLst>
          </a:custGeom>
          <a:ln w="41275">
            <a:solidFill>
              <a:srgbClr val="3B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394868" y="4174332"/>
            <a:ext cx="2786063" cy="0"/>
          </a:xfrm>
          <a:prstGeom prst="line">
            <a:avLst/>
          </a:prstGeom>
          <a:ln w="44450">
            <a:solidFill>
              <a:srgbClr val="F98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33502" y="5612766"/>
            <a:ext cx="19880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Mengde</a:t>
            </a:r>
            <a:r>
              <a:rPr lang="en-GB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hunnlaks</a:t>
            </a:r>
            <a:endParaRPr lang="en-GB" sz="16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6200000">
            <a:off x="-418579" y="3640415"/>
            <a:ext cx="367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Antall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smolt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</a:t>
            </a:r>
            <a:r>
              <a:rPr lang="en-GB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elva</a:t>
            </a:r>
            <a:endParaRPr lang="en-GB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5774" y="2708276"/>
            <a:ext cx="5264151" cy="39969"/>
          </a:xfrm>
          <a:prstGeom prst="line">
            <a:avLst/>
          </a:prstGeom>
          <a:ln w="44450">
            <a:solidFill>
              <a:srgbClr val="F98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411413" y="4505038"/>
            <a:ext cx="2736850" cy="940088"/>
            <a:chOff x="2411413" y="4505007"/>
            <a:chExt cx="2736850" cy="940217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411413" y="4505007"/>
              <a:ext cx="2736850" cy="58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Gytebestandsmål</a:t>
              </a:r>
              <a:r>
                <a:rPr lang="en-GB" sz="16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>
                <a:defRPr/>
              </a:pP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GB" sz="16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mengde</a:t>
              </a:r>
              <a:r>
                <a:rPr lang="en-GB" sz="16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sz="1600" dirty="0" err="1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hunnlaks</a:t>
              </a:r>
              <a:endParaRPr lang="en-GB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7" name="Straight Arrow Connector 15"/>
            <p:cNvCxnSpPr>
              <a:cxnSpLocks noChangeShapeType="1"/>
            </p:cNvCxnSpPr>
            <p:nvPr/>
          </p:nvCxnSpPr>
          <p:spPr bwMode="auto">
            <a:xfrm>
              <a:off x="3923928" y="5157192"/>
              <a:ext cx="720080" cy="2880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579296" cy="1143000"/>
          </a:xfrm>
        </p:spPr>
        <p:txBody>
          <a:bodyPr/>
          <a:lstStyle/>
          <a:p>
            <a:pPr eaLnBrk="1" hangingPunct="1"/>
            <a:r>
              <a:rPr lang="nb-NO" sz="2400" dirty="0"/>
              <a:t>Gytebestandsmål og høstbart overskudd</a:t>
            </a:r>
            <a:br>
              <a:rPr lang="nb-NO" sz="2400" dirty="0"/>
            </a:br>
            <a:endParaRPr lang="nb-NO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85" y="1526361"/>
            <a:ext cx="1656184" cy="4429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4816092" y="2748245"/>
            <a:ext cx="476062" cy="2797200"/>
          </a:xfrm>
          <a:prstGeom prst="rect">
            <a:avLst/>
          </a:prstGeom>
          <a:pattFill prst="dk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ctangle 36"/>
          <p:cNvSpPr/>
          <p:nvPr/>
        </p:nvSpPr>
        <p:spPr>
          <a:xfrm rot="16572383">
            <a:off x="4270113" y="3638194"/>
            <a:ext cx="156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Høstbart</a:t>
            </a:r>
            <a:r>
              <a:rPr lang="en-GB" sz="1400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overskudd</a:t>
            </a:r>
            <a:endParaRPr lang="en-GB" sz="1400" dirty="0">
              <a:solidFill>
                <a:srgbClr val="5A637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68168">
            <a:off x="4741116" y="4944713"/>
            <a:ext cx="599501" cy="1604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838748">
            <a:off x="4750952" y="3215001"/>
            <a:ext cx="599501" cy="160496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36" idx="3"/>
          </p:cNvCxnSpPr>
          <p:nvPr/>
        </p:nvCxnSpPr>
        <p:spPr>
          <a:xfrm flipH="1" flipV="1">
            <a:off x="5292154" y="4146845"/>
            <a:ext cx="1607121" cy="2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7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Litt om Vitenskapelig råd for laksforvaltning</a:t>
            </a:r>
          </a:p>
          <a:p>
            <a:r>
              <a:rPr lang="nb-NO" dirty="0"/>
              <a:t>Hvordan beregner vi hvor mye villaks som kommer til kysten?</a:t>
            </a:r>
          </a:p>
          <a:p>
            <a:r>
              <a:rPr lang="nb-NO" dirty="0"/>
              <a:t>Hvor mye villaks beregner vi at det er?</a:t>
            </a:r>
          </a:p>
          <a:p>
            <a:r>
              <a:rPr lang="nb-NO" dirty="0"/>
              <a:t>Forskjeller i bestandsutvikling mellom ulike regioner</a:t>
            </a:r>
          </a:p>
          <a:p>
            <a:r>
              <a:rPr lang="nb-NO" dirty="0"/>
              <a:t>Hvordan har beskatningspresset på villaks endret seg over tid?</a:t>
            </a:r>
          </a:p>
          <a:p>
            <a:r>
              <a:rPr lang="nb-NO" dirty="0"/>
              <a:t>Litt om bestandsvise vurderinger og høstbart overskudd</a:t>
            </a:r>
          </a:p>
        </p:txBody>
      </p:sp>
    </p:spTree>
    <p:extLst>
      <p:ext uri="{BB962C8B-B14F-4D97-AF65-F5344CB8AC3E}">
        <p14:creationId xmlns:p14="http://schemas.microsoft.com/office/powerpoint/2010/main" val="410445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8123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nb-NO" sz="2800" dirty="0"/>
              <a:t>Høstbart overskudd i regionene de siste år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7402" r="6878" b="9048"/>
          <a:stretch/>
        </p:blipFill>
        <p:spPr bwMode="auto">
          <a:xfrm>
            <a:off x="457200" y="1844824"/>
            <a:ext cx="742716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051720" y="2060848"/>
            <a:ext cx="432048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81712" y="4149080"/>
            <a:ext cx="216024" cy="936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sz="2000" dirty="0"/>
              <a:t>Hvor mye villaks beregner vi at det er?</a:t>
            </a:r>
          </a:p>
          <a:p>
            <a:pPr lvl="1"/>
            <a:r>
              <a:rPr lang="nb-NO" sz="1800" dirty="0"/>
              <a:t>Om lag en halv million de siste årene</a:t>
            </a:r>
          </a:p>
          <a:p>
            <a:r>
              <a:rPr lang="nb-NO" sz="2000" dirty="0"/>
              <a:t>Forskjeller i bestandsutvikling mellom ulike regioner</a:t>
            </a:r>
          </a:p>
          <a:p>
            <a:pPr lvl="1"/>
            <a:r>
              <a:rPr lang="nb-NO" sz="1800" dirty="0"/>
              <a:t>Stabilt i nord (utenom Tana), litt opp i sør, tilbakegang i midt og vest</a:t>
            </a:r>
          </a:p>
          <a:p>
            <a:r>
              <a:rPr lang="nb-NO" sz="2000" dirty="0"/>
              <a:t>Hvordan har beskatningspresset på villaks endret seg over tid?</a:t>
            </a:r>
          </a:p>
          <a:p>
            <a:pPr lvl="1"/>
            <a:r>
              <a:rPr lang="nb-NO" sz="1800" dirty="0"/>
              <a:t>Har gått mye ned. Mer nedgang i sjøbeskatning enn i elvebeskatning om man ser det i prosent av innsiget til kysten</a:t>
            </a:r>
          </a:p>
          <a:p>
            <a:r>
              <a:rPr lang="nb-NO" sz="2000" dirty="0"/>
              <a:t>Litt om bestandsvise vurderinger og høstbart overskudd</a:t>
            </a:r>
          </a:p>
          <a:p>
            <a:pPr lvl="1"/>
            <a:r>
              <a:rPr lang="nb-NO" sz="1800" dirty="0"/>
              <a:t>Mange bestander når gytebestandsmålet, men det høstbare overskuddet har gått ned</a:t>
            </a:r>
          </a:p>
        </p:txBody>
      </p:sp>
    </p:spTree>
    <p:extLst>
      <p:ext uri="{BB962C8B-B14F-4D97-AF65-F5344CB8AC3E}">
        <p14:creationId xmlns:p14="http://schemas.microsoft.com/office/powerpoint/2010/main" val="29957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7088" y="765175"/>
            <a:ext cx="23415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b="1" dirty="0">
                <a:solidFill>
                  <a:schemeClr val="bg1"/>
                </a:solidFill>
                <a:latin typeface="+mj-lt"/>
              </a:rPr>
              <a:t>PROSEDYRER</a:t>
            </a:r>
            <a:endParaRPr lang="nb-NO" dirty="0">
              <a:latin typeface="+mj-lt"/>
            </a:endParaRPr>
          </a:p>
        </p:txBody>
      </p:sp>
      <p:pic>
        <p:nvPicPr>
          <p:cNvPr id="3074" name="Picture 2" descr="M:\My Documents\eva\Foto\Gaula\NRK 1 juni 2012 Gaula Borten Losen\IMG_84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688" cy="68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373922">
            <a:off x="783497" y="4393755"/>
            <a:ext cx="242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opperplate Gothic Light" panose="020E0507020206020404" pitchFamily="34" charset="0"/>
              </a:rPr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66422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1897" y="341012"/>
            <a:ext cx="8795320" cy="766415"/>
          </a:xfrm>
        </p:spPr>
        <p:txBody>
          <a:bodyPr/>
          <a:lstStyle/>
          <a:p>
            <a:r>
              <a:rPr lang="en-US" sz="2800" dirty="0" err="1"/>
              <a:t>Vitenskapelig</a:t>
            </a:r>
            <a:r>
              <a:rPr lang="en-US" sz="2800" dirty="0"/>
              <a:t> </a:t>
            </a:r>
            <a:r>
              <a:rPr lang="en-US" sz="2800" dirty="0" err="1"/>
              <a:t>råd</a:t>
            </a:r>
            <a:r>
              <a:rPr lang="en-US" sz="2800" dirty="0"/>
              <a:t> for </a:t>
            </a:r>
            <a:r>
              <a:rPr lang="en-US" sz="2800" dirty="0" err="1"/>
              <a:t>lakseforvaltning</a:t>
            </a:r>
            <a:endParaRPr lang="nb-NO" sz="2800" dirty="0"/>
          </a:p>
        </p:txBody>
      </p:sp>
      <p:sp>
        <p:nvSpPr>
          <p:cNvPr id="31" name="Rectangle 30"/>
          <p:cNvSpPr/>
          <p:nvPr/>
        </p:nvSpPr>
        <p:spPr>
          <a:xfrm>
            <a:off x="424287" y="1495987"/>
            <a:ext cx="460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Opprettet</a:t>
            </a:r>
            <a:r>
              <a:rPr lang="en-US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2009</a:t>
            </a:r>
          </a:p>
          <a:p>
            <a:pPr>
              <a:defRPr/>
            </a:pP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</a:t>
            </a:r>
            <a:r>
              <a:rPr lang="en-US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uavhengige</a:t>
            </a:r>
            <a:r>
              <a:rPr lang="en-US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råd</a:t>
            </a:r>
            <a:r>
              <a:rPr lang="en-US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lang="en-US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forvaltningen</a:t>
            </a:r>
            <a:endParaRPr lang="en-US" dirty="0">
              <a:solidFill>
                <a:srgbClr val="5A637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43544" y="1162342"/>
            <a:ext cx="5219514" cy="5610225"/>
            <a:chOff x="3161838" y="1160462"/>
            <a:chExt cx="5219514" cy="5610225"/>
          </a:xfrm>
        </p:grpSpPr>
        <p:grpSp>
          <p:nvGrpSpPr>
            <p:cNvPr id="39" name="Group 126"/>
            <p:cNvGrpSpPr>
              <a:grpSpLocks/>
            </p:cNvGrpSpPr>
            <p:nvPr/>
          </p:nvGrpSpPr>
          <p:grpSpPr bwMode="auto">
            <a:xfrm>
              <a:off x="3262313" y="1160462"/>
              <a:ext cx="4527550" cy="5610225"/>
              <a:chOff x="2987825" y="595422"/>
              <a:chExt cx="4527394" cy="5609619"/>
            </a:xfrm>
          </p:grpSpPr>
          <p:pic>
            <p:nvPicPr>
              <p:cNvPr id="40" name="Picture 3" descr="norge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5" y="595422"/>
                <a:ext cx="4527394" cy="5609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" name="Group 124"/>
              <p:cNvGrpSpPr>
                <a:grpSpLocks/>
              </p:cNvGrpSpPr>
              <p:nvPr/>
            </p:nvGrpSpPr>
            <p:grpSpPr bwMode="auto">
              <a:xfrm>
                <a:off x="3054498" y="1301784"/>
                <a:ext cx="2722469" cy="4779446"/>
                <a:chOff x="3054498" y="1301784"/>
                <a:chExt cx="2722469" cy="4779446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3054498" y="5125658"/>
                  <a:ext cx="114296" cy="114288"/>
                </a:xfrm>
                <a:prstGeom prst="ellipse">
                  <a:avLst/>
                </a:prstGeom>
                <a:solidFill>
                  <a:srgbClr val="E36C0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725988" y="5966942"/>
                  <a:ext cx="114296" cy="114288"/>
                </a:xfrm>
                <a:prstGeom prst="ellipse">
                  <a:avLst/>
                </a:prstGeom>
                <a:solidFill>
                  <a:srgbClr val="E36C0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048698" y="5461861"/>
                  <a:ext cx="234024" cy="209979"/>
                </a:xfrm>
                <a:prstGeom prst="ellipse">
                  <a:avLst/>
                </a:prstGeom>
                <a:solidFill>
                  <a:srgbClr val="E36C0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662671" y="1301784"/>
                  <a:ext cx="114296" cy="114288"/>
                </a:xfrm>
                <a:prstGeom prst="ellipse">
                  <a:avLst/>
                </a:prstGeom>
                <a:solidFill>
                  <a:srgbClr val="E36C0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211746" y="3970083"/>
                  <a:ext cx="114296" cy="114288"/>
                </a:xfrm>
                <a:prstGeom prst="ellipse">
                  <a:avLst/>
                </a:prstGeom>
                <a:solidFill>
                  <a:srgbClr val="E36C0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</p:grpSp>
        </p:grpSp>
        <p:grpSp>
          <p:nvGrpSpPr>
            <p:cNvPr id="47" name="Group 125"/>
            <p:cNvGrpSpPr>
              <a:grpSpLocks/>
            </p:cNvGrpSpPr>
            <p:nvPr/>
          </p:nvGrpSpPr>
          <p:grpSpPr bwMode="auto">
            <a:xfrm>
              <a:off x="3161838" y="2036115"/>
              <a:ext cx="5219514" cy="4487711"/>
              <a:chOff x="2695639" y="1780269"/>
              <a:chExt cx="5590909" cy="4806533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695639" y="4872109"/>
                <a:ext cx="2789298" cy="1021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nb-NO" sz="1400" b="1" dirty="0">
                  <a:latin typeface="+mn-lt"/>
                </a:endParaRPr>
              </a:p>
              <a:p>
                <a:pPr>
                  <a:defRPr/>
                </a:pPr>
                <a:r>
                  <a:rPr lang="nb-NO" sz="1400" b="1" dirty="0" err="1">
                    <a:latin typeface="+mj-lt"/>
                  </a:rPr>
                  <a:t>Uni</a:t>
                </a:r>
                <a:r>
                  <a:rPr lang="nb-NO" sz="1400" b="1" dirty="0">
                    <a:latin typeface="+mj-lt"/>
                  </a:rPr>
                  <a:t> Miljø</a:t>
                </a:r>
              </a:p>
              <a:p>
                <a:pPr>
                  <a:defRPr/>
                </a:pPr>
                <a:r>
                  <a:rPr lang="nb-NO" sz="1400" b="1" dirty="0">
                    <a:latin typeface="+mj-lt"/>
                  </a:rPr>
                  <a:t>Havforskningsinstituttet</a:t>
                </a:r>
              </a:p>
              <a:p>
                <a:pPr>
                  <a:defRPr/>
                </a:pPr>
                <a:endParaRPr lang="nb-NO" sz="1400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62339" y="5752043"/>
                <a:ext cx="2610455" cy="560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nb-NO" sz="1400" b="1" dirty="0">
                    <a:latin typeface="+mj-lt"/>
                  </a:rPr>
                  <a:t>Universitetet i Oslo</a:t>
                </a:r>
              </a:p>
              <a:p>
                <a:pPr algn="ctr">
                  <a:defRPr/>
                </a:pPr>
                <a:r>
                  <a:rPr lang="nb-NO" sz="1400" b="1" dirty="0">
                    <a:latin typeface="+mj-lt"/>
                  </a:rPr>
                  <a:t>NINA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12092" y="6257160"/>
                <a:ext cx="1152911" cy="3296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b-NO" sz="1400" b="1" dirty="0">
                    <a:latin typeface="+mj-lt"/>
                  </a:rPr>
                  <a:t>NIVA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447820" y="1780269"/>
                <a:ext cx="2838728" cy="560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b-NO" sz="1400" b="1" dirty="0">
                    <a:latin typeface="+mj-lt"/>
                  </a:rPr>
                  <a:t>NINA</a:t>
                </a:r>
              </a:p>
              <a:p>
                <a:pPr algn="ctr">
                  <a:defRPr/>
                </a:pPr>
                <a:endParaRPr lang="nb-NO" sz="14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68869" y="3782725"/>
                <a:ext cx="2619403" cy="1582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nb-NO" sz="1400" b="1" dirty="0">
                  <a:latin typeface="+mj-lt"/>
                </a:endParaRPr>
              </a:p>
              <a:p>
                <a:pPr algn="ctr">
                  <a:defRPr/>
                </a:pPr>
                <a:endParaRPr lang="nb-NO" sz="600" b="1" dirty="0"/>
              </a:p>
              <a:p>
                <a:pPr>
                  <a:defRPr/>
                </a:pPr>
                <a:r>
                  <a:rPr lang="nb-NO" sz="1400" b="1" dirty="0">
                    <a:latin typeface="+mj-lt"/>
                  </a:rPr>
                  <a:t>NINA</a:t>
                </a:r>
              </a:p>
              <a:p>
                <a:pPr>
                  <a:defRPr/>
                </a:pPr>
                <a:r>
                  <a:rPr lang="nb-NO" sz="1400" b="1" dirty="0">
                    <a:latin typeface="+mj-lt"/>
                  </a:rPr>
                  <a:t>NTNU</a:t>
                </a:r>
              </a:p>
              <a:p>
                <a:pPr>
                  <a:defRPr/>
                </a:pPr>
                <a:r>
                  <a:rPr lang="nb-NO" sz="1400" b="1" dirty="0">
                    <a:latin typeface="+mj-lt"/>
                  </a:rPr>
                  <a:t>Veterinærinstituttet</a:t>
                </a:r>
              </a:p>
              <a:p>
                <a:pPr>
                  <a:defRPr/>
                </a:pPr>
                <a:endParaRPr lang="nb-NO" sz="1400" b="1" dirty="0">
                  <a:latin typeface="+mj-lt"/>
                </a:endParaRPr>
              </a:p>
              <a:p>
                <a:pPr>
                  <a:defRPr/>
                </a:pPr>
                <a:endParaRPr lang="nb-NO" sz="1400" b="1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436096" y="2876409"/>
            <a:ext cx="3578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 </a:t>
            </a:r>
            <a:r>
              <a:rPr lang="en-US" sz="1600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forskere</a:t>
            </a:r>
            <a:r>
              <a:rPr lang="en-US" sz="1600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</a:t>
            </a:r>
            <a:endParaRPr lang="en-US" sz="1600" dirty="0">
              <a:solidFill>
                <a:srgbClr val="5A637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</a:t>
            </a:r>
            <a:r>
              <a:rPr lang="en-US" sz="1600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institutt</a:t>
            </a:r>
            <a:r>
              <a:rPr lang="en-US" sz="1600" dirty="0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600" dirty="0" err="1">
                <a:solidFill>
                  <a:srgbClr val="5A637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universitet</a:t>
            </a:r>
            <a:endParaRPr lang="en-US" sz="1600" dirty="0">
              <a:solidFill>
                <a:srgbClr val="5A637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595728" y="6525706"/>
            <a:ext cx="234032" cy="210002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7" name="Oval 26"/>
          <p:cNvSpPr/>
          <p:nvPr/>
        </p:nvSpPr>
        <p:spPr bwMode="auto">
          <a:xfrm>
            <a:off x="2950828" y="5628320"/>
            <a:ext cx="234032" cy="210002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8" name="Oval 27"/>
          <p:cNvSpPr/>
          <p:nvPr/>
        </p:nvSpPr>
        <p:spPr bwMode="auto">
          <a:xfrm>
            <a:off x="4093140" y="4439025"/>
            <a:ext cx="234032" cy="210002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9" name="Oval 28"/>
          <p:cNvSpPr/>
          <p:nvPr/>
        </p:nvSpPr>
        <p:spPr bwMode="auto">
          <a:xfrm>
            <a:off x="5559091" y="1827993"/>
            <a:ext cx="234032" cy="210002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897" t="14990" r="40057" b="5251"/>
          <a:stretch/>
        </p:blipFill>
        <p:spPr>
          <a:xfrm rot="739638">
            <a:off x="525693" y="2530893"/>
            <a:ext cx="2417411" cy="33843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r="1859" b="24427"/>
          <a:stretch/>
        </p:blipFill>
        <p:spPr>
          <a:xfrm>
            <a:off x="5460956" y="3573016"/>
            <a:ext cx="3300911" cy="1364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3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Oppnevning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Personlig oppnevnt av Miljødirektoratet for 4 år</a:t>
            </a:r>
          </a:p>
          <a:p>
            <a:r>
              <a:rPr lang="nb-NO" dirty="0"/>
              <a:t>Primært basert på kompetanse</a:t>
            </a:r>
          </a:p>
          <a:p>
            <a:r>
              <a:rPr lang="nb-NO" dirty="0"/>
              <a:t>Men også bredde i </a:t>
            </a:r>
            <a:r>
              <a:rPr lang="nb-NO" dirty="0" err="1"/>
              <a:t>institusjonstilhørlighet</a:t>
            </a:r>
            <a:r>
              <a:rPr lang="nb-NO" dirty="0"/>
              <a:t> og geografi</a:t>
            </a:r>
          </a:p>
          <a:p>
            <a:r>
              <a:rPr lang="nb-NO" dirty="0"/>
              <a:t>Representerer ikke institusjonene</a:t>
            </a:r>
          </a:p>
        </p:txBody>
      </p:sp>
    </p:spTree>
    <p:extLst>
      <p:ext uri="{BB962C8B-B14F-4D97-AF65-F5344CB8AC3E}">
        <p14:creationId xmlns:p14="http://schemas.microsoft.com/office/powerpoint/2010/main" val="71724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b-NO" dirty="0"/>
              <a:t>Årlig statusvurdering basert på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808726"/>
            <a:ext cx="4474840" cy="4500594"/>
          </a:xfrm>
        </p:spPr>
        <p:txBody>
          <a:bodyPr/>
          <a:lstStyle/>
          <a:p>
            <a:r>
              <a:rPr lang="nb-NO" sz="2400" dirty="0"/>
              <a:t>Innsig til Norge og regioner</a:t>
            </a:r>
          </a:p>
          <a:p>
            <a:r>
              <a:rPr lang="nb-NO" sz="2400" dirty="0"/>
              <a:t>Oppnåelse av gytebestandsmål og høstbart overskudd (~200 bestander)</a:t>
            </a:r>
          </a:p>
          <a:p>
            <a:r>
              <a:rPr lang="nb-NO" sz="2400" dirty="0"/>
              <a:t>Systematisk vurdering av menneskelige trusler</a:t>
            </a:r>
          </a:p>
          <a:p>
            <a:r>
              <a:rPr lang="nb-NO" sz="2400" dirty="0"/>
              <a:t>Kvalitetsnorm for villaks</a:t>
            </a:r>
          </a:p>
          <a:p>
            <a:endParaRPr lang="nb-NO" dirty="0"/>
          </a:p>
        </p:txBody>
      </p:sp>
      <p:pic>
        <p:nvPicPr>
          <p:cNvPr id="4" name="Picture 2" descr="M:\My Documents\eva\Foto\UiT\Feltekskursjon Alta Skibotn sept okt 2012\IMG_0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4531"/>
            <a:ext cx="40671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9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beregner vi hvor mye villaks som kommer til kysten?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045" r="1467"/>
          <a:stretch/>
        </p:blipFill>
        <p:spPr>
          <a:xfrm>
            <a:off x="899592" y="1449873"/>
            <a:ext cx="5832648" cy="52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katningsraadNyeVassdrag12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25613" b="784"/>
          <a:stretch>
            <a:fillRect/>
          </a:stretch>
        </p:blipFill>
        <p:spPr bwMode="auto">
          <a:xfrm>
            <a:off x="3995936" y="33465"/>
            <a:ext cx="5048874" cy="59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90" y="260648"/>
            <a:ext cx="5976664" cy="1143000"/>
          </a:xfrm>
        </p:spPr>
        <p:txBody>
          <a:bodyPr/>
          <a:lstStyle/>
          <a:p>
            <a:r>
              <a:rPr lang="nb-NO" dirty="0" err="1"/>
              <a:t>Bestandsvis</a:t>
            </a:r>
            <a:r>
              <a:rPr lang="nb-NO" dirty="0"/>
              <a:t> vurdering </a:t>
            </a:r>
            <a:br>
              <a:rPr lang="nb-NO" dirty="0"/>
            </a:br>
            <a:r>
              <a:rPr lang="nb-NO" dirty="0"/>
              <a:t>~ 200 vassdrag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6" y="1695397"/>
            <a:ext cx="2635837" cy="19768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" y="3749235"/>
            <a:ext cx="2648346" cy="19862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146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assdragMedTellinger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872" r="24669" b="2809"/>
          <a:stretch>
            <a:fillRect/>
          </a:stretch>
        </p:blipFill>
        <p:spPr bwMode="auto">
          <a:xfrm>
            <a:off x="4564013" y="72644"/>
            <a:ext cx="4542822" cy="55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5377"/>
            <a:ext cx="3322712" cy="9355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sz="1800" dirty="0">
                <a:ea typeface="Verdana" pitchFamily="34" charset="0"/>
                <a:cs typeface="Verdana" pitchFamily="34" charset="0"/>
              </a:rPr>
              <a:t>Elvespesifikk informasjon om beskatning fra tellinger, merking etc. fra over halvparten av vassdragene</a:t>
            </a:r>
          </a:p>
          <a:p>
            <a:pPr marL="0" indent="0">
              <a:buNone/>
              <a:defRPr/>
            </a:pPr>
            <a:endParaRPr lang="nb-NO" sz="800" b="1" dirty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nb-NO" sz="1800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Kunnskap om beskatning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429000"/>
            <a:ext cx="3528929" cy="20945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126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283152" cy="394505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" y="1356005"/>
            <a:ext cx="7668343" cy="474435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91264" cy="1143000"/>
          </a:xfrm>
        </p:spPr>
        <p:txBody>
          <a:bodyPr/>
          <a:lstStyle/>
          <a:p>
            <a:r>
              <a:rPr lang="nb-NO" sz="2800" dirty="0"/>
              <a:t>Årlig innsig av laks til kysten er mer enn halvert siden 1983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908720"/>
            <a:ext cx="2769493" cy="23874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472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alCaRe - kick off mø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Skjermfremvisning (4:3)</PresentationFormat>
  <Paragraphs>92</Paragraphs>
  <Slides>22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Copperplate Gothic Light</vt:lpstr>
      <vt:lpstr>Gill Sans MT</vt:lpstr>
      <vt:lpstr>Verdana</vt:lpstr>
      <vt:lpstr>Wingdings</vt:lpstr>
      <vt:lpstr>Wingdings 3</vt:lpstr>
      <vt:lpstr>1_SalCaRe - kick off møte</vt:lpstr>
      <vt:lpstr> Hvor mye villaks er det egentlig? –eller HVOR MYE VILLAKS BEREGNER VI AT DET ER?  Peder Fiske      </vt:lpstr>
      <vt:lpstr>Meny</vt:lpstr>
      <vt:lpstr>Vitenskapelig råd for lakseforvaltning</vt:lpstr>
      <vt:lpstr>Oppnevning</vt:lpstr>
      <vt:lpstr>Årlig statusvurdering basert på</vt:lpstr>
      <vt:lpstr>Hvordan beregner vi hvor mye villaks som kommer til kysten?</vt:lpstr>
      <vt:lpstr>Bestandsvis vurdering  ~ 200 vassdrag</vt:lpstr>
      <vt:lpstr>Kunnskap om beskatning</vt:lpstr>
      <vt:lpstr>Årlig innsig av laks til kysten er mer enn halvert siden 1983</vt:lpstr>
      <vt:lpstr>Årlig innsig – hvordan er det fordelt?</vt:lpstr>
      <vt:lpstr>Stemmer våre beregninger overens med andre måter å beregne bestandsstørrelsen på? Eksempel fra Trondheimsfjorden</vt:lpstr>
      <vt:lpstr>Regionale forskjeller </vt:lpstr>
      <vt:lpstr>Antall bestander som når gyte-bestandsmålet har økt betydelig</vt:lpstr>
      <vt:lpstr>Viktig årsak er redusert beskatning ved sjø- og elvefiske  </vt:lpstr>
      <vt:lpstr>Aldri har så stor del av innsiget blitt igjen i gytebestandene  </vt:lpstr>
      <vt:lpstr>Beskatningen har gått både i elv og sjø. Ser man det i prosent av innsiget til kysten har den gått mest ned i sjø</vt:lpstr>
      <vt:lpstr> Redusert beskatning har kompensert for redusert innsig og medfører at gytebestandene er opprettholdt eller økt</vt:lpstr>
      <vt:lpstr>Men det høstbare overskuddet har krympet </vt:lpstr>
      <vt:lpstr>Gytebestandsmål og høstbart overskudd </vt:lpstr>
      <vt:lpstr>PowerPoint-presentasjon</vt:lpstr>
      <vt:lpstr>Oppsummering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2012-04-27T10:42:29Z</dcterms:created>
  <dcterms:modified xsi:type="dcterms:W3CDTF">2017-03-17T12:14:37Z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TC101671261033</vt:lpwstr>
  </property>
</Properties>
</file>